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1"/>
  </p:sldMasterIdLst>
  <p:notesMasterIdLst>
    <p:notesMasterId r:id="rId11"/>
  </p:notesMasterIdLst>
  <p:sldIdLst>
    <p:sldId id="256" r:id="rId2"/>
    <p:sldId id="257" r:id="rId3"/>
    <p:sldId id="260" r:id="rId4"/>
    <p:sldId id="283" r:id="rId5"/>
    <p:sldId id="284" r:id="rId6"/>
    <p:sldId id="285" r:id="rId7"/>
    <p:sldId id="286" r:id="rId8"/>
    <p:sldId id="282" r:id="rId9"/>
    <p:sldId id="272" r:id="rId1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11163" indent="46038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823913" indent="90488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236663" indent="134938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649413" indent="179388" algn="l" rtl="0" eaLnBrk="0" fontAlgn="base" hangingPunct="0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88"/>
    <p:restoredTop sz="72768"/>
  </p:normalViewPr>
  <p:slideViewPr>
    <p:cSldViewPr>
      <p:cViewPr varScale="1">
        <p:scale>
          <a:sx n="93" d="100"/>
          <a:sy n="93" d="100"/>
        </p:scale>
        <p:origin x="163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3" cy="45003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Header Placeholder 1">
            <a:extLst>
              <a:ext uri="{FF2B5EF4-FFF2-40B4-BE49-F238E27FC236}">
                <a16:creationId xmlns="" xmlns:a16="http://schemas.microsoft.com/office/drawing/2014/main" id="{961CE26A-748A-ED49-A025-B2D27265B57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075" name="Date Placeholder 2">
            <a:extLst>
              <a:ext uri="{FF2B5EF4-FFF2-40B4-BE49-F238E27FC236}">
                <a16:creationId xmlns="" xmlns:a16="http://schemas.microsoft.com/office/drawing/2014/main" id="{8A996E63-B696-164D-84D5-FBB6CC63975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>
              <a:defRPr/>
            </a:pPr>
            <a:fld id="{03270252-3C3A-D04D-AC68-4C061420D164}" type="datetimeFigureOut">
              <a:rPr lang="en-US" altLang="zh-CN"/>
              <a:pPr>
                <a:defRPr/>
              </a:pPr>
              <a:t>12/30/2019</a:t>
            </a:fld>
            <a:endParaRPr lang="en-US" altLang="zh-CN"/>
          </a:p>
        </p:txBody>
      </p:sp>
      <p:sp>
        <p:nvSpPr>
          <p:cNvPr id="13316" name="Slide Image Placeholder 3">
            <a:extLst>
              <a:ext uri="{FF2B5EF4-FFF2-40B4-BE49-F238E27FC236}">
                <a16:creationId xmlns="" xmlns:a16="http://schemas.microsoft.com/office/drawing/2014/main" id="{9AA97CDB-D56E-A346-9E83-1E30094D9BB2}"/>
              </a:ext>
            </a:extLst>
          </p:cNvPr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3077" name="Notes Placeholder 4">
            <a:extLst>
              <a:ext uri="{FF2B5EF4-FFF2-40B4-BE49-F238E27FC236}">
                <a16:creationId xmlns="" xmlns:a16="http://schemas.microsoft.com/office/drawing/2014/main" id="{8AE0E1E0-3DA5-DB4C-81A3-AF5A1FA10E9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3078" name="Footer Placeholder 5">
            <a:extLst>
              <a:ext uri="{FF2B5EF4-FFF2-40B4-BE49-F238E27FC236}">
                <a16:creationId xmlns="" xmlns:a16="http://schemas.microsoft.com/office/drawing/2014/main" id="{3E815705-3048-1748-A6F3-3CE1408707F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079" name="Slide Number Placeholder 6">
            <a:extLst>
              <a:ext uri="{FF2B5EF4-FFF2-40B4-BE49-F238E27FC236}">
                <a16:creationId xmlns="" xmlns:a16="http://schemas.microsoft.com/office/drawing/2014/main" id="{6C367562-53FD-EE4D-A4FD-B44881FD6E5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>
              <a:defRPr/>
            </a:pPr>
            <a:fld id="{35313710-D382-7F4B-8944-788D63509F9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14919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5313710-D382-7F4B-8944-788D63509F9F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69892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投影片影像版面配置區 1">
            <a:extLst>
              <a:ext uri="{FF2B5EF4-FFF2-40B4-BE49-F238E27FC236}">
                <a16:creationId xmlns="" xmlns:a16="http://schemas.microsoft.com/office/drawing/2014/main" id="{3DFA1B72-A59F-3844-B498-54252C4A30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7410" name="備忘稿版面配置區 2">
            <a:extLst>
              <a:ext uri="{FF2B5EF4-FFF2-40B4-BE49-F238E27FC236}">
                <a16:creationId xmlns="" xmlns:a16="http://schemas.microsoft.com/office/drawing/2014/main" id="{475162AE-BBE4-D542-B611-5D731CF65E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kumimoji="1" lang="en-US" altLang="zh-TW" dirty="0"/>
              <a:t>GP </a:t>
            </a:r>
            <a:r>
              <a:rPr kumimoji="1" lang="zh-TW" altLang="en-US" dirty="0"/>
              <a:t>  基因遺傳規劃演算法</a:t>
            </a:r>
            <a:endParaRPr kumimoji="1" lang="en-US" altLang="zh-TW" dirty="0"/>
          </a:p>
          <a:p>
            <a:r>
              <a:rPr lang="zh-TW" altLang="en-US" dirty="0"/>
              <a:t>一個個體表示解決問題的一種規劃，而某個體的適應函數 則是衡量該種規劃解決問題的能力。</a:t>
            </a:r>
            <a:endParaRPr lang="en-US" altLang="zh-TW" dirty="0"/>
          </a:p>
          <a:p>
            <a:r>
              <a:rPr lang="zh-TW" altLang="en-US" dirty="0"/>
              <a:t>是當通過已知問題的定義生成代碼到更好的解決問題。</a:t>
            </a:r>
            <a:endParaRPr lang="en-US" altLang="zh-TW" dirty="0"/>
          </a:p>
          <a:p>
            <a:r>
              <a:rPr kumimoji="1" lang="en-US" altLang="zh-TW" dirty="0"/>
              <a:t>NSGAII </a:t>
            </a:r>
            <a:r>
              <a:rPr kumimoji="1" lang="zh-TW" altLang="en-US" dirty="0"/>
              <a:t>多目標遺傳演算法</a:t>
            </a:r>
            <a:endParaRPr kumimoji="1" lang="en-US" altLang="zh-TW" dirty="0"/>
          </a:p>
          <a:p>
            <a:r>
              <a:rPr lang="zh-TW" altLang="en-US" dirty="0"/>
              <a:t>算法的架構與 </a:t>
            </a:r>
            <a:r>
              <a:rPr lang="en-US" altLang="zh-TW" dirty="0"/>
              <a:t>GA </a:t>
            </a:r>
            <a:r>
              <a:rPr lang="zh-TW" altLang="en-US" dirty="0"/>
              <a:t>相似，但專門被用來求解具有多目標的問題</a:t>
            </a:r>
            <a:endParaRPr kumimoji="1" lang="en-US" altLang="zh-TW" dirty="0"/>
          </a:p>
          <a:p>
            <a:r>
              <a:rPr kumimoji="1" lang="en-US" altLang="zh-TW" dirty="0"/>
              <a:t>PSO</a:t>
            </a:r>
            <a:r>
              <a:rPr kumimoji="1" lang="zh-TW" altLang="en-US" dirty="0"/>
              <a:t> </a:t>
            </a:r>
            <a:r>
              <a:rPr lang="zh-TW" altLang="en-US" dirty="0"/>
              <a:t>基於群體的，根據對環境的適應度將群體中的個體移動到好的區域。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87FF35DC-652F-084E-8FB7-9EACDFC092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5DFCE44-109A-C847-9310-A0460CA61669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5362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投影片影像版面配置區 1">
            <a:extLst>
              <a:ext uri="{FF2B5EF4-FFF2-40B4-BE49-F238E27FC236}">
                <a16:creationId xmlns="" xmlns:a16="http://schemas.microsoft.com/office/drawing/2014/main" id="{3DFA1B72-A59F-3844-B498-54252C4A30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7410" name="備忘稿版面配置區 2">
            <a:extLst>
              <a:ext uri="{FF2B5EF4-FFF2-40B4-BE49-F238E27FC236}">
                <a16:creationId xmlns="" xmlns:a16="http://schemas.microsoft.com/office/drawing/2014/main" id="{475162AE-BBE4-D542-B611-5D731CF65E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87FF35DC-652F-084E-8FB7-9EACDFC092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5DFCE44-109A-C847-9310-A0460CA61669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36724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投影片影像版面配置區 1">
            <a:extLst>
              <a:ext uri="{FF2B5EF4-FFF2-40B4-BE49-F238E27FC236}">
                <a16:creationId xmlns="" xmlns:a16="http://schemas.microsoft.com/office/drawing/2014/main" id="{3DFA1B72-A59F-3844-B498-54252C4A30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7410" name="備忘稿版面配置區 2">
            <a:extLst>
              <a:ext uri="{FF2B5EF4-FFF2-40B4-BE49-F238E27FC236}">
                <a16:creationId xmlns="" xmlns:a16="http://schemas.microsoft.com/office/drawing/2014/main" id="{475162AE-BBE4-D542-B611-5D731CF65E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87FF35DC-652F-084E-8FB7-9EACDFC092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5DFCE44-109A-C847-9310-A0460CA61669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03791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投影片影像版面配置區 1">
            <a:extLst>
              <a:ext uri="{FF2B5EF4-FFF2-40B4-BE49-F238E27FC236}">
                <a16:creationId xmlns="" xmlns:a16="http://schemas.microsoft.com/office/drawing/2014/main" id="{3DFA1B72-A59F-3844-B498-54252C4A30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7410" name="備忘稿版面配置區 2">
            <a:extLst>
              <a:ext uri="{FF2B5EF4-FFF2-40B4-BE49-F238E27FC236}">
                <a16:creationId xmlns="" xmlns:a16="http://schemas.microsoft.com/office/drawing/2014/main" id="{475162AE-BBE4-D542-B611-5D731CF65E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87FF35DC-652F-084E-8FB7-9EACDFC092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5DFCE44-109A-C847-9310-A0460CA61669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61031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投影片影像版面配置區 1">
            <a:extLst>
              <a:ext uri="{FF2B5EF4-FFF2-40B4-BE49-F238E27FC236}">
                <a16:creationId xmlns="" xmlns:a16="http://schemas.microsoft.com/office/drawing/2014/main" id="{3DFA1B72-A59F-3844-B498-54252C4A30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7410" name="備忘稿版面配置區 2">
            <a:extLst>
              <a:ext uri="{FF2B5EF4-FFF2-40B4-BE49-F238E27FC236}">
                <a16:creationId xmlns="" xmlns:a16="http://schemas.microsoft.com/office/drawing/2014/main" id="{475162AE-BBE4-D542-B611-5D731CF65E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87FF35DC-652F-084E-8FB7-9EACDFC092F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5DFCE44-109A-C847-9310-A0460CA61669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817374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投影片影像版面配置區 1">
            <a:extLst>
              <a:ext uri="{FF2B5EF4-FFF2-40B4-BE49-F238E27FC236}">
                <a16:creationId xmlns="" xmlns:a16="http://schemas.microsoft.com/office/drawing/2014/main" id="{8B2014EF-EDB1-D94D-9BD2-E614816EFA3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="" xmlns:a16="http://schemas.microsoft.com/office/drawing/2014/main" id="{27107D0E-74F9-5749-88B7-C8308FAEE3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73D7340C-1378-1843-B57C-6EE7E46D11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4DD676-AB0B-FB4C-8799-BC50857BE1EC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4119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4F1171E-CB85-A84D-A68C-9CD1E6555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4CEE2A9-A37A-E549-A3FF-3F2C806A8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C2D08E5-8831-DB46-B1D2-7A693F22E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DC2916-402A-FD47-B028-78B5567D40A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9076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53D7174-6AC2-E448-B9B9-B6924C07F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F74C734-E6A3-4A48-85E2-A63092533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0681040-89AA-C046-BBB9-A0ACF8D70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1957A1-0591-FA43-9810-1845DFC64A2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23194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DFFBD5D-FD89-F840-A35E-E7DF32142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A872DB2-5F7F-1941-ABED-A4B09D06F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5217F0A-06CE-304F-A134-41E32C64C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AB7172-1FA3-3544-A562-B288657384F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2903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37A8AE6-4D66-734D-B694-08E26521E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CDB0B4F-577A-AB41-A790-9A0829271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BE48FE7-F66D-3D46-8F26-0CE78C624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2CC7A0-3E45-5148-9AB6-CE3F13990C9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44754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3568A18-1B25-9640-920A-071BB8626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F3DBE3D-3046-824A-A990-AB062257E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D914168-3629-D741-A791-C643E9A9D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DAF169-BE6A-E646-A78D-C379B857790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43019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="" xmlns:a16="http://schemas.microsoft.com/office/drawing/2014/main" id="{60718DFD-3A07-E846-B3C8-61FADA4C1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="" xmlns:a16="http://schemas.microsoft.com/office/drawing/2014/main" id="{F84576E4-16B5-5344-914A-4914277D6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="" xmlns:a16="http://schemas.microsoft.com/office/drawing/2014/main" id="{E80C619F-5641-D846-8D4E-8106B56C9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C5DE3A-138C-6641-B8DD-3130D48B1E1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58664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="" xmlns:a16="http://schemas.microsoft.com/office/drawing/2014/main" id="{B474C2C6-BC81-6A4E-980B-18E4A81CF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" name="Footer Placeholder 4">
            <a:extLst>
              <a:ext uri="{FF2B5EF4-FFF2-40B4-BE49-F238E27FC236}">
                <a16:creationId xmlns="" xmlns:a16="http://schemas.microsoft.com/office/drawing/2014/main" id="{CD090E76-0989-8C4E-8866-6B34928B2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Slide Number Placeholder 5">
            <a:extLst>
              <a:ext uri="{FF2B5EF4-FFF2-40B4-BE49-F238E27FC236}">
                <a16:creationId xmlns="" xmlns:a16="http://schemas.microsoft.com/office/drawing/2014/main" id="{87C677BE-6825-814C-BB89-896A743E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EF9472-D2A4-574D-A276-78F072AAF79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18400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="" xmlns:a16="http://schemas.microsoft.com/office/drawing/2014/main" id="{1D2B44D8-37EB-D140-8D8C-4E4CBAD2F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Footer Placeholder 4">
            <a:extLst>
              <a:ext uri="{FF2B5EF4-FFF2-40B4-BE49-F238E27FC236}">
                <a16:creationId xmlns="" xmlns:a16="http://schemas.microsoft.com/office/drawing/2014/main" id="{4357F7A8-10B4-9B43-A3B0-7F4A5BA5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Slide Number Placeholder 5">
            <a:extLst>
              <a:ext uri="{FF2B5EF4-FFF2-40B4-BE49-F238E27FC236}">
                <a16:creationId xmlns="" xmlns:a16="http://schemas.microsoft.com/office/drawing/2014/main" id="{CF9DCEC4-430B-7F41-A655-43C0C7DDD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8AC1C4-2D85-9F47-ADF9-BE5DA636A5D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52428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="" xmlns:a16="http://schemas.microsoft.com/office/drawing/2014/main" id="{A13BC611-C836-0244-8177-098C3D903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" name="Footer Placeholder 4">
            <a:extLst>
              <a:ext uri="{FF2B5EF4-FFF2-40B4-BE49-F238E27FC236}">
                <a16:creationId xmlns="" xmlns:a16="http://schemas.microsoft.com/office/drawing/2014/main" id="{7277D5EB-7E26-A146-950C-7A8AE5C20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Slide Number Placeholder 5">
            <a:extLst>
              <a:ext uri="{FF2B5EF4-FFF2-40B4-BE49-F238E27FC236}">
                <a16:creationId xmlns="" xmlns:a16="http://schemas.microsoft.com/office/drawing/2014/main" id="{FCA2B389-4C59-C245-A9FF-8719666EE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D5C325-12DB-B64D-96AA-812FBBA052A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7522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="" xmlns:a16="http://schemas.microsoft.com/office/drawing/2014/main" id="{CACD76D2-2D39-4F43-8E68-D2F126236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="" xmlns:a16="http://schemas.microsoft.com/office/drawing/2014/main" id="{3FA29CFB-CB64-294D-8F73-012F0DD46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="" xmlns:a16="http://schemas.microsoft.com/office/drawing/2014/main" id="{BFFDFCB2-5F87-CD4C-AA72-80E21A6D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E91DBC-B6C2-0E4A-BBB2-CC5EE0B73A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5598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="" xmlns:a16="http://schemas.microsoft.com/office/drawing/2014/main" id="{28C11C7D-4198-784C-A31E-B31200414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Footer Placeholder 4">
            <a:extLst>
              <a:ext uri="{FF2B5EF4-FFF2-40B4-BE49-F238E27FC236}">
                <a16:creationId xmlns="" xmlns:a16="http://schemas.microsoft.com/office/drawing/2014/main" id="{EB2EBE76-A89F-B24C-B49D-23AF0106F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Slide Number Placeholder 5">
            <a:extLst>
              <a:ext uri="{FF2B5EF4-FFF2-40B4-BE49-F238E27FC236}">
                <a16:creationId xmlns="" xmlns:a16="http://schemas.microsoft.com/office/drawing/2014/main" id="{08543BCE-2292-6440-88D3-D9DF781F8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11D09B-A65E-3740-96C3-85DE2B78E76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7152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="" xmlns:a16="http://schemas.microsoft.com/office/drawing/2014/main" id="{2B8B70CA-9864-1141-99CB-F12FE6C3AC8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="" xmlns:a16="http://schemas.microsoft.com/office/drawing/2014/main" id="{1DBFB168-C883-A344-BF19-F61868EE45B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3081C3A-5613-CD4D-8997-D60BA20F8D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buFont typeface="Arial" panose="020B0604020202020204" pitchFamily="34" charset="0"/>
              <a:buNone/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4B44E0F-2692-8340-BDAD-8A4208A0EA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2A6FE63-1EE4-CA40-800F-AC9C9C4FE1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>
              <a:defRPr/>
            </a:pPr>
            <a:fld id="{C9A439C0-A24B-7E42-90EC-CEE479B25FC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4">
            <a:extLst>
              <a:ext uri="{FF2B5EF4-FFF2-40B4-BE49-F238E27FC236}">
                <a16:creationId xmlns="" xmlns:a16="http://schemas.microsoft.com/office/drawing/2014/main" id="{D60C99B2-6CDC-624F-99BA-6AF846BB41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5687" y="998838"/>
            <a:ext cx="7875587" cy="3068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>
              <a:lnSpc>
                <a:spcPct val="90000"/>
              </a:lnSpc>
            </a:pPr>
            <a:r>
              <a:rPr lang="zh-CN" altLang="en-US" sz="6600" dirty="0" smtClean="0">
                <a:solidFill>
                  <a:schemeClr val="bg1"/>
                </a:solidFill>
                <a:latin typeface="Weibei TC" panose="03000800000000000000" pitchFamily="66" charset="-128"/>
                <a:ea typeface="Weibei TC" panose="03000800000000000000" pitchFamily="66" charset="-128"/>
              </a:rPr>
              <a:t>認識</a:t>
            </a:r>
            <a:r>
              <a:rPr lang="en-US" altLang="zh-TW" sz="66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Deap</a:t>
            </a:r>
            <a:r>
              <a:rPr lang="zh-CN" altLang="en-US" sz="6600" dirty="0">
                <a:solidFill>
                  <a:schemeClr val="bg1"/>
                </a:solidFill>
                <a:latin typeface="Weibei TC" panose="03000800000000000000" pitchFamily="66" charset="-128"/>
                <a:ea typeface="Weibei TC" panose="03000800000000000000" pitchFamily="66" charset="-128"/>
              </a:rPr>
              <a:t>套件</a:t>
            </a:r>
            <a:endParaRPr lang="ru-RU" altLang="en-US" sz="6600" dirty="0">
              <a:solidFill>
                <a:schemeClr val="bg1"/>
              </a:solidFill>
              <a:latin typeface="Weibei TC" panose="03000800000000000000" pitchFamily="66" charset="-128"/>
              <a:ea typeface="Weibei TC" panose="03000800000000000000" pitchFamily="66" charset="-128"/>
            </a:endParaRPr>
          </a:p>
          <a:p>
            <a:pPr eaLnBrk="1" hangingPunct="1">
              <a:lnSpc>
                <a:spcPct val="90000"/>
              </a:lnSpc>
            </a:pPr>
            <a:r>
              <a:rPr lang="en-US" altLang="zh-TW" sz="66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Python for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66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GA,</a:t>
            </a:r>
            <a:r>
              <a:rPr lang="en-US" altLang="zh-TW" sz="66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GP and PSO</a:t>
            </a:r>
            <a:endParaRPr lang="zh-TW" altLang="en-US" sz="6600" dirty="0">
              <a:solidFill>
                <a:schemeClr val="bg1"/>
              </a:solidFill>
              <a:latin typeface="Weibei TC" panose="03000800000000000000" pitchFamily="66" charset="-128"/>
              <a:ea typeface="Weibei TC" panose="03000800000000000000" pitchFamily="66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4">
            <a:extLst>
              <a:ext uri="{FF2B5EF4-FFF2-40B4-BE49-F238E27FC236}">
                <a16:creationId xmlns="" xmlns:a16="http://schemas.microsoft.com/office/drawing/2014/main" id="{DA26FD6C-49D7-4F46-8139-701F5AF5109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8300"/>
            <a:ext cx="10515600" cy="1325563"/>
          </a:xfrm>
        </p:spPr>
        <p:txBody>
          <a:bodyPr/>
          <a:lstStyle/>
          <a:p>
            <a:pPr algn="ctr" eaLnBrk="1" hangingPunct="1"/>
            <a:r>
              <a:rPr lang="zh-CN" altLang="en-US" sz="5500" dirty="0">
                <a:solidFill>
                  <a:srgbClr val="13C2FF"/>
                </a:solidFill>
                <a:latin typeface="Weibei TC" panose="03000800000000000000" pitchFamily="66" charset="-128"/>
                <a:ea typeface="Weibei TC" panose="03000800000000000000" pitchFamily="66" charset="-128"/>
              </a:rPr>
              <a:t>目次</a:t>
            </a:r>
            <a:endParaRPr lang="ru-RU" altLang="en-US" sz="5500" dirty="0">
              <a:solidFill>
                <a:srgbClr val="13C2FF"/>
              </a:solidFill>
              <a:latin typeface="Weibei TC" panose="03000800000000000000" pitchFamily="66" charset="-128"/>
              <a:ea typeface="Weibei TC" panose="03000800000000000000" pitchFamily="66" charset="-128"/>
            </a:endParaRPr>
          </a:p>
        </p:txBody>
      </p:sp>
      <p:sp>
        <p:nvSpPr>
          <p:cNvPr id="5123" name="Rectangle 5">
            <a:extLst>
              <a:ext uri="{FF2B5EF4-FFF2-40B4-BE49-F238E27FC236}">
                <a16:creationId xmlns="" xmlns:a16="http://schemas.microsoft.com/office/drawing/2014/main" id="{B32FDEB2-2A21-C340-A9E8-767DC4AAB6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1583381"/>
            <a:ext cx="9237972" cy="504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endParaRPr lang="en-US" altLang="zh-CN" sz="35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Weibei TC" panose="03000800000000000000" pitchFamily="66" charset="-128"/>
              <a:ea typeface="Weibei TC" panose="03000800000000000000" pitchFamily="66" charset="-128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35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DEAP</a:t>
            </a:r>
            <a:r>
              <a:rPr lang="zh-CN" altLang="en-US" sz="35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＆簡介</a:t>
            </a:r>
            <a:r>
              <a:rPr lang="en-US" altLang="zh-CN" sz="35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 &amp; </a:t>
            </a:r>
            <a:r>
              <a:rPr lang="zh-CN" altLang="en-US" sz="35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套件安裝（透過</a:t>
            </a:r>
            <a:r>
              <a:rPr lang="en-US" altLang="zh-CN" sz="35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Anaconda</a:t>
            </a:r>
            <a:r>
              <a:rPr lang="zh-CN" altLang="en-US" sz="35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）</a:t>
            </a:r>
            <a:endParaRPr lang="en-US" altLang="zh-CN" sz="35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zh-TW" altLang="en-US" sz="35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使用</a:t>
            </a:r>
            <a:r>
              <a:rPr lang="en-US" altLang="zh-TW" sz="35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DEAP</a:t>
            </a:r>
            <a:r>
              <a:rPr lang="zh-CN" altLang="en-US" sz="35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套件</a:t>
            </a:r>
            <a:r>
              <a:rPr lang="en-US" altLang="zh-TW" sz="35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 DEMO </a:t>
            </a:r>
            <a:r>
              <a:rPr lang="zh-CN" altLang="en-US" sz="35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演算法</a:t>
            </a:r>
            <a:endParaRPr lang="en-US" altLang="zh-CN" sz="35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>
            <a:extLst>
              <a:ext uri="{FF2B5EF4-FFF2-40B4-BE49-F238E27FC236}">
                <a16:creationId xmlns="" xmlns:a16="http://schemas.microsoft.com/office/drawing/2014/main" id="{F07BA4BA-728A-374B-B606-BC62CB79786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8300"/>
            <a:ext cx="10515600" cy="1325563"/>
          </a:xfrm>
        </p:spPr>
        <p:txBody>
          <a:bodyPr/>
          <a:lstStyle/>
          <a:p>
            <a:pPr algn="ctr" eaLnBrk="1" hangingPunct="1"/>
            <a:r>
              <a:rPr lang="en-US" altLang="zh-CN" sz="5500" dirty="0">
                <a:solidFill>
                  <a:srgbClr val="13C2FF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DEAP</a:t>
            </a:r>
            <a:endParaRPr lang="ru-RU" altLang="en-US" sz="5500" dirty="0">
              <a:solidFill>
                <a:srgbClr val="13C2FF"/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5123" name="Rectangle 5">
            <a:extLst>
              <a:ext uri="{FF2B5EF4-FFF2-40B4-BE49-F238E27FC236}">
                <a16:creationId xmlns="" xmlns:a16="http://schemas.microsoft.com/office/drawing/2014/main" id="{B32FDEB2-2A21-C340-A9E8-767DC4AAB6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691" y="1988904"/>
            <a:ext cx="82931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DEAP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是一個進化型的分布式計算框架</a:t>
            </a:r>
            <a:endParaRPr lang="en-US" altLang="zh-CN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主要以仿效自然界遺傳演算機制為主</a:t>
            </a:r>
            <a:endParaRPr lang="en-US" altLang="zh-CN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endParaRPr lang="en-US" altLang="zh-CN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包含幾個常見的遺傳演算法</a:t>
            </a:r>
            <a:endParaRPr lang="en-US" altLang="zh-CN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GA 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演算法</a:t>
            </a:r>
            <a:r>
              <a:rPr lang="zh-TW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（遺傳演算法）</a:t>
            </a:r>
            <a:endParaRPr lang="en-US" altLang="zh-CN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GP</a:t>
            </a:r>
            <a:r>
              <a:rPr lang="zh-TW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 演算法（遺傳規劃法）</a:t>
            </a:r>
            <a:endParaRPr lang="en-US" altLang="zh-TW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NSGAII</a:t>
            </a:r>
            <a:r>
              <a:rPr lang="zh-TW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演算法（多目標遺傳演算法）</a:t>
            </a:r>
            <a:endParaRPr lang="en-US" altLang="zh-TW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PSO</a:t>
            </a:r>
            <a:r>
              <a:rPr lang="zh-TW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 演算法（粒子群最佳化演算法）</a:t>
            </a:r>
            <a:endParaRPr lang="en-US" altLang="zh-CN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 UI Light" panose="020B0502040204020203" pitchFamily="34" charset="-122"/>
              <a:ea typeface="Microsoft YaHei UI Light" panose="020B0502040204020203" pitchFamily="34" charset="-122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endParaRPr lang="ru-RU" altLang="en-US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Weibei TC" panose="03000800000000000000" pitchFamily="66" charset="-128"/>
              <a:ea typeface="Weibei TC" panose="03000800000000000000" pitchFamily="66" charset="-128"/>
            </a:endParaRPr>
          </a:p>
        </p:txBody>
      </p:sp>
      <p:pic>
        <p:nvPicPr>
          <p:cNvPr id="16388" name="圖片 1">
            <a:extLst>
              <a:ext uri="{FF2B5EF4-FFF2-40B4-BE49-F238E27FC236}">
                <a16:creationId xmlns="" xmlns:a16="http://schemas.microsoft.com/office/drawing/2014/main" id="{763B50B9-4409-CF49-8322-F4BBEA46C2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006"/>
          <a:stretch>
            <a:fillRect/>
          </a:stretch>
        </p:blipFill>
        <p:spPr bwMode="auto">
          <a:xfrm>
            <a:off x="9015413" y="1693863"/>
            <a:ext cx="3176587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>
            <a:extLst>
              <a:ext uri="{FF2B5EF4-FFF2-40B4-BE49-F238E27FC236}">
                <a16:creationId xmlns="" xmlns:a16="http://schemas.microsoft.com/office/drawing/2014/main" id="{F07BA4BA-728A-374B-B606-BC62CB79786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8300"/>
            <a:ext cx="10515600" cy="1325563"/>
          </a:xfrm>
        </p:spPr>
        <p:txBody>
          <a:bodyPr/>
          <a:lstStyle/>
          <a:p>
            <a:pPr algn="ctr" eaLnBrk="1" hangingPunct="1"/>
            <a:r>
              <a:rPr lang="en-US" altLang="zh-CN" sz="5500" dirty="0">
                <a:solidFill>
                  <a:srgbClr val="13C2FF"/>
                </a:solidFill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DEAP</a:t>
            </a:r>
            <a:r>
              <a:rPr lang="zh-CN" altLang="en-US" sz="5500" dirty="0">
                <a:solidFill>
                  <a:srgbClr val="13C2FF"/>
                </a:solidFill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的</a:t>
            </a:r>
            <a:r>
              <a:rPr lang="zh-CN" altLang="en-US" sz="5500" dirty="0">
                <a:solidFill>
                  <a:srgbClr val="13C2FF"/>
                </a:solidFill>
                <a:latin typeface="Weibei TC" panose="03000800000000000000" pitchFamily="66" charset="-128"/>
                <a:ea typeface="Weibei TC" panose="03000800000000000000" pitchFamily="66" charset="-128"/>
              </a:rPr>
              <a:t>安裝</a:t>
            </a:r>
            <a:endParaRPr lang="ru-RU" altLang="en-US" sz="5500" dirty="0">
              <a:solidFill>
                <a:srgbClr val="13C2FF"/>
              </a:solidFill>
              <a:latin typeface="Weibei TC" panose="03000800000000000000" pitchFamily="66" charset="-128"/>
              <a:ea typeface="Weibei TC" panose="03000800000000000000" pitchFamily="66" charset="-128"/>
            </a:endParaRPr>
          </a:p>
        </p:txBody>
      </p:sp>
      <p:sp>
        <p:nvSpPr>
          <p:cNvPr id="5123" name="Rectangle 5">
            <a:extLst>
              <a:ext uri="{FF2B5EF4-FFF2-40B4-BE49-F238E27FC236}">
                <a16:creationId xmlns="" xmlns:a16="http://schemas.microsoft.com/office/drawing/2014/main" id="{B32FDEB2-2A21-C340-A9E8-767DC4AAB6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690" y="1693862"/>
            <a:ext cx="10305687" cy="4975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Windows 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用戶</a:t>
            </a:r>
            <a:r>
              <a:rPr lang="zh-TW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 </a:t>
            </a:r>
            <a:r>
              <a:rPr lang="en-US" altLang="zh-TW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&amp; Mac</a:t>
            </a:r>
            <a:r>
              <a:rPr lang="zh-TW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 用戶</a:t>
            </a:r>
            <a:endParaRPr lang="en-US" altLang="zh-TW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Weibei TC" panose="03000800000000000000" pitchFamily="66" charset="-128"/>
              <a:cs typeface="Times New Roman" panose="02020603050405020304" pitchFamily="18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zh-TW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透過</a:t>
            </a:r>
            <a:r>
              <a:rPr lang="en-US" altLang="zh-TW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Anaconda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，安裝方式相同</a:t>
            </a:r>
            <a:endParaRPr lang="en-US" altLang="zh-CN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Weibei TC" panose="03000800000000000000" pitchFamily="66" charset="-128"/>
              <a:cs typeface="Times New Roman" panose="02020603050405020304" pitchFamily="18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1. 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打開</a:t>
            </a: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Anaconda 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介面</a:t>
            </a:r>
            <a:endParaRPr lang="en-US" altLang="zh-CN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Weibei TC" panose="03000800000000000000" pitchFamily="66" charset="-128"/>
              <a:cs typeface="Times New Roman" panose="02020603050405020304" pitchFamily="18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2. 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選擇</a:t>
            </a: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Environments</a:t>
            </a: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3. 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選擇安裝環境</a:t>
            </a:r>
            <a:endParaRPr lang="en-US" altLang="zh-CN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Weibei TC" panose="03000800000000000000" pitchFamily="66" charset="-128"/>
              <a:cs typeface="Times New Roman" panose="02020603050405020304" pitchFamily="18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4. 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按下</a:t>
            </a: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	</a:t>
            </a:r>
            <a:r>
              <a:rPr lang="zh-TW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  </a:t>
            </a:r>
            <a:r>
              <a:rPr lang="zh-TW" altLang="en-US" sz="3500" dirty="0" smtClean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  後</a:t>
            </a:r>
            <a:r>
              <a:rPr lang="zh-TW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選擇</a:t>
            </a:r>
            <a:r>
              <a:rPr lang="en-US" altLang="zh-TW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Open Terminal</a:t>
            </a: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5. 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於介面輸入</a:t>
            </a: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pip install </a:t>
            </a:r>
            <a:r>
              <a:rPr lang="en-US" altLang="zh-CN" sz="3500" dirty="0" err="1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deap</a:t>
            </a:r>
            <a:endParaRPr lang="en-US" altLang="zh-CN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Weibei TC" panose="03000800000000000000" pitchFamily="66" charset="-128"/>
              <a:cs typeface="Times New Roman" panose="02020603050405020304" pitchFamily="18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6. 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加載完成即安裝完畢</a:t>
            </a:r>
            <a:endParaRPr lang="en-US" altLang="zh-CN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Weibei TC" panose="03000800000000000000" pitchFamily="66" charset="-128"/>
              <a:cs typeface="Times New Roman" panose="02020603050405020304" pitchFamily="18" charset="0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非</a:t>
            </a: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Anaconda</a:t>
            </a: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之用戶，無教程</a:t>
            </a:r>
            <a:r>
              <a:rPr lang="en-US" altLang="zh-CN" sz="3500" dirty="0" smtClean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Weibei TC" panose="03000800000000000000" pitchFamily="66" charset="-128"/>
                <a:ea typeface="Weibei TC" panose="03000800000000000000" pitchFamily="66" charset="-128"/>
              </a:rPr>
              <a:t>…</a:t>
            </a:r>
            <a:endParaRPr lang="ru-RU" altLang="en-US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Weibei TC" panose="03000800000000000000" pitchFamily="66" charset="-128"/>
              <a:ea typeface="Weibei TC" panose="03000800000000000000" pitchFamily="66" charset="-128"/>
            </a:endParaRPr>
          </a:p>
        </p:txBody>
      </p:sp>
      <p:sp>
        <p:nvSpPr>
          <p:cNvPr id="2" name="三角形 1">
            <a:extLst>
              <a:ext uri="{FF2B5EF4-FFF2-40B4-BE49-F238E27FC236}">
                <a16:creationId xmlns="" xmlns:a16="http://schemas.microsoft.com/office/drawing/2014/main" id="{6C47730A-A319-6345-BF30-7A12C6D53F69}"/>
              </a:ext>
            </a:extLst>
          </p:cNvPr>
          <p:cNvSpPr/>
          <p:nvPr/>
        </p:nvSpPr>
        <p:spPr>
          <a:xfrm rot="5400000">
            <a:off x="3328315" y="4351562"/>
            <a:ext cx="450030" cy="405027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="" xmlns:a16="http://schemas.microsoft.com/office/drawing/2014/main" id="{DA371DD8-BF83-EC43-AFC9-23D4842EF7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096" y="2198987"/>
            <a:ext cx="3987495" cy="198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5733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A5C44203-459F-DB46-B342-C9C2C57A06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378" r="46007" b="57875"/>
          <a:stretch/>
        </p:blipFill>
        <p:spPr>
          <a:xfrm>
            <a:off x="1229135" y="1967839"/>
            <a:ext cx="10312227" cy="4386585"/>
          </a:xfrm>
          <a:prstGeom prst="rect">
            <a:avLst/>
          </a:prstGeom>
        </p:spPr>
      </p:pic>
      <p:sp>
        <p:nvSpPr>
          <p:cNvPr id="8" name="Rectangle 4">
            <a:extLst>
              <a:ext uri="{FF2B5EF4-FFF2-40B4-BE49-F238E27FC236}">
                <a16:creationId xmlns="" xmlns:a16="http://schemas.microsoft.com/office/drawing/2014/main" id="{DBC164CE-B4C6-574C-B35B-184CDF5124E4}"/>
              </a:ext>
            </a:extLst>
          </p:cNvPr>
          <p:cNvSpPr txBox="1">
            <a:spLocks/>
          </p:cNvSpPr>
          <p:nvPr/>
        </p:nvSpPr>
        <p:spPr bwMode="auto">
          <a:xfrm>
            <a:off x="838200" y="368300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 eaLnBrk="1" hangingPunct="1"/>
            <a:r>
              <a:rPr lang="en-US" altLang="zh-CN" sz="5500" dirty="0">
                <a:solidFill>
                  <a:srgbClr val="13C2FF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DEAP</a:t>
            </a:r>
            <a:r>
              <a:rPr lang="zh-CN" altLang="en-US" sz="5500" dirty="0">
                <a:solidFill>
                  <a:srgbClr val="13C2FF"/>
                </a:solidFill>
                <a:latin typeface="Weibei TC" panose="03000800000000000000" pitchFamily="66" charset="-128"/>
                <a:ea typeface="Weibei TC" panose="03000800000000000000" pitchFamily="66" charset="-128"/>
              </a:rPr>
              <a:t>的安裝</a:t>
            </a:r>
            <a:endParaRPr lang="ru-RU" altLang="en-US" sz="5500" dirty="0">
              <a:solidFill>
                <a:srgbClr val="13C2FF"/>
              </a:solidFill>
              <a:latin typeface="Weibei TC" panose="03000800000000000000" pitchFamily="66" charset="-128"/>
              <a:ea typeface="Weibei TC" panose="03000800000000000000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793809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="" xmlns:a16="http://schemas.microsoft.com/office/drawing/2014/main" id="{62BD9A41-74A7-9E4A-AD00-AA1C1CDA7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3465" y="1538874"/>
            <a:ext cx="9065070" cy="511871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2ACE9673-C01E-6D49-B343-3F7308B4E6D8}"/>
              </a:ext>
            </a:extLst>
          </p:cNvPr>
          <p:cNvSpPr txBox="1">
            <a:spLocks/>
          </p:cNvSpPr>
          <p:nvPr/>
        </p:nvSpPr>
        <p:spPr bwMode="auto">
          <a:xfrm>
            <a:off x="838200" y="368300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 eaLnBrk="1" hangingPunct="1"/>
            <a:r>
              <a:rPr lang="en-US" altLang="zh-CN" sz="5500" dirty="0">
                <a:solidFill>
                  <a:srgbClr val="13C2FF"/>
                </a:solidFill>
                <a:latin typeface="Weibei TC" panose="03000800000000000000" pitchFamily="66" charset="-128"/>
                <a:ea typeface="Weibei TC" panose="03000800000000000000" pitchFamily="66" charset="-128"/>
              </a:rPr>
              <a:t>DEAP</a:t>
            </a:r>
            <a:r>
              <a:rPr lang="zh-CN" altLang="en-US" sz="5500" dirty="0">
                <a:solidFill>
                  <a:srgbClr val="13C2FF"/>
                </a:solidFill>
                <a:latin typeface="Weibei TC" panose="03000800000000000000" pitchFamily="66" charset="-128"/>
                <a:ea typeface="Weibei TC" panose="03000800000000000000" pitchFamily="66" charset="-128"/>
              </a:rPr>
              <a:t>的安裝</a:t>
            </a:r>
            <a:endParaRPr lang="ru-RU" altLang="en-US" sz="5500" dirty="0">
              <a:solidFill>
                <a:srgbClr val="13C2FF"/>
              </a:solidFill>
              <a:latin typeface="Weibei TC" panose="03000800000000000000" pitchFamily="66" charset="-128"/>
              <a:ea typeface="Weibei TC" panose="03000800000000000000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305328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601" y="-74148"/>
            <a:ext cx="12081399" cy="693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131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>
            <a:extLst>
              <a:ext uri="{FF2B5EF4-FFF2-40B4-BE49-F238E27FC236}">
                <a16:creationId xmlns="" xmlns:a16="http://schemas.microsoft.com/office/drawing/2014/main" id="{F07BA4BA-728A-374B-B606-BC62CB79786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8300"/>
            <a:ext cx="10515600" cy="1325563"/>
          </a:xfrm>
        </p:spPr>
        <p:txBody>
          <a:bodyPr/>
          <a:lstStyle/>
          <a:p>
            <a:pPr algn="ctr" eaLnBrk="1" hangingPunct="1"/>
            <a:r>
              <a:rPr lang="zh-TW" altLang="en-US" sz="5500" dirty="0">
                <a:solidFill>
                  <a:srgbClr val="13C2FF"/>
                </a:solidFill>
                <a:latin typeface="Weibei TC" panose="03000800000000000000" pitchFamily="66" charset="-128"/>
                <a:ea typeface="Weibei TC" panose="03000800000000000000" pitchFamily="66" charset="-128"/>
              </a:rPr>
              <a:t>使用</a:t>
            </a:r>
            <a:r>
              <a:rPr lang="en-US" altLang="zh-CN" sz="5500" dirty="0">
                <a:solidFill>
                  <a:srgbClr val="13C2FF"/>
                </a:solidFill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DEAP</a:t>
            </a:r>
            <a:r>
              <a:rPr lang="zh-TW" altLang="en-US" sz="5500" dirty="0">
                <a:solidFill>
                  <a:srgbClr val="13C2FF"/>
                </a:solidFill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套件 </a:t>
            </a:r>
            <a:r>
              <a:rPr lang="en-US" altLang="zh-CN" sz="5500" dirty="0">
                <a:solidFill>
                  <a:srgbClr val="13C2FF"/>
                </a:solidFill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DEMO </a:t>
            </a:r>
            <a:r>
              <a:rPr lang="zh-TW" altLang="en-US" sz="5500" dirty="0">
                <a:solidFill>
                  <a:srgbClr val="13C2FF"/>
                </a:solidFill>
                <a:latin typeface="Weibei TC" panose="03000800000000000000" pitchFamily="66" charset="-128"/>
                <a:ea typeface="Weibei TC" panose="03000800000000000000" pitchFamily="66" charset="-128"/>
              </a:rPr>
              <a:t>演算法</a:t>
            </a:r>
          </a:p>
        </p:txBody>
      </p:sp>
      <p:sp>
        <p:nvSpPr>
          <p:cNvPr id="5123" name="Rectangle 5">
            <a:extLst>
              <a:ext uri="{FF2B5EF4-FFF2-40B4-BE49-F238E27FC236}">
                <a16:creationId xmlns="" xmlns:a16="http://schemas.microsoft.com/office/drawing/2014/main" id="{B32FDEB2-2A21-C340-A9E8-767DC4AAB6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0691" y="1693863"/>
            <a:ext cx="82931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Weibei TC" panose="03000800000000000000" pitchFamily="66" charset="-128"/>
                <a:ea typeface="Weibei TC" panose="03000800000000000000" pitchFamily="66" charset="-128"/>
              </a:rPr>
              <a:t>程式碼與註解詳見</a:t>
            </a:r>
            <a:r>
              <a:rPr lang="en-US" altLang="zh-CN" sz="350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Weibei TC" panose="03000800000000000000" pitchFamily="66" charset="-128"/>
                <a:ea typeface="Weibei TC" panose="03000800000000000000" pitchFamily="66" charset="-128"/>
              </a:rPr>
              <a:t>gy1_2.</a:t>
            </a:r>
            <a:r>
              <a:rPr lang="en-US" altLang="zh-CN" sz="35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Weibei TC" panose="03000800000000000000" pitchFamily="66" charset="-128"/>
                <a:ea typeface="Weibei TC" panose="03000800000000000000" pitchFamily="66" charset="-128"/>
              </a:rPr>
              <a:t>py</a:t>
            </a:r>
          </a:p>
          <a:p>
            <a:pPr eaLnBrk="1" hangingPunct="1">
              <a:lnSpc>
                <a:spcPct val="8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endParaRPr lang="ru-RU" altLang="en-US" sz="3500" dirty="0">
              <a:solidFill>
                <a:srgbClr val="CCCCCC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Weibei TC" panose="03000800000000000000" pitchFamily="66" charset="-128"/>
              <a:ea typeface="Weibei TC" panose="03000800000000000000" pitchFamily="66" charset="-128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="" xmlns:a16="http://schemas.microsoft.com/office/drawing/2014/main" id="{0C4D43E6-D35E-9045-B595-C2CF8B52DC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0500" y="2297022"/>
            <a:ext cx="98933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35501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4">
            <a:extLst>
              <a:ext uri="{FF2B5EF4-FFF2-40B4-BE49-F238E27FC236}">
                <a16:creationId xmlns="" xmlns:a16="http://schemas.microsoft.com/office/drawing/2014/main" id="{E1919573-733A-9147-BD86-BB3F0D49B8B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24375" y="2767013"/>
            <a:ext cx="3143250" cy="1325562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ct val="20000"/>
              </a:spcBef>
              <a:defRPr/>
            </a:pPr>
            <a:r>
              <a:rPr lang="en-US" altLang="zh-CN" sz="6000" dirty="0">
                <a:solidFill>
                  <a:srgbClr val="CCCCCC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Weibei TC" panose="03000800000000000000" pitchFamily="66" charset="-128"/>
                <a:cs typeface="Times New Roman" panose="02020603050405020304" pitchFamily="18" charset="0"/>
              </a:rPr>
              <a:t>The End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20746</TotalTime>
  <Pages>0</Pages>
  <Words>224</Words>
  <Characters>0</Characters>
  <Application>Microsoft Office PowerPoint</Application>
  <DocSecurity>0</DocSecurity>
  <PresentationFormat>寬螢幕</PresentationFormat>
  <Lines>0</Lines>
  <Paragraphs>44</Paragraphs>
  <Slides>9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21" baseType="lpstr">
      <vt:lpstr>Microsoft YaHei</vt:lpstr>
      <vt:lpstr>Microsoft YaHei Light</vt:lpstr>
      <vt:lpstr>Microsoft YaHei UI Light</vt:lpstr>
      <vt:lpstr>SimSun</vt:lpstr>
      <vt:lpstr>Weibei TC</vt:lpstr>
      <vt:lpstr>新細明體</vt:lpstr>
      <vt:lpstr>Arial</vt:lpstr>
      <vt:lpstr>Calibri</vt:lpstr>
      <vt:lpstr>Calibri Light</vt:lpstr>
      <vt:lpstr>Microsoft Sans Serif</vt:lpstr>
      <vt:lpstr>Times New Roman</vt:lpstr>
      <vt:lpstr>Office 主题</vt:lpstr>
      <vt:lpstr>PowerPoint 簡報</vt:lpstr>
      <vt:lpstr>目次</vt:lpstr>
      <vt:lpstr>DEAP</vt:lpstr>
      <vt:lpstr>DEAP的安裝</vt:lpstr>
      <vt:lpstr>PowerPoint 簡報</vt:lpstr>
      <vt:lpstr>PowerPoint 簡報</vt:lpstr>
      <vt:lpstr>PowerPoint 簡報</vt:lpstr>
      <vt:lpstr>使用DEAP套件 DEMO 演算法</vt:lpstr>
      <vt:lpstr>The End</vt:lpstr>
    </vt:vector>
  </TitlesOfParts>
  <Manager/>
  <Company/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有方公司</dc:creator>
  <cp:keywords>http:/www.ypppt.com</cp:keywords>
  <dc:description>http://www.ypppt.com/</dc:description>
  <cp:lastModifiedBy>有方公司</cp:lastModifiedBy>
  <cp:revision>71</cp:revision>
  <dcterms:created xsi:type="dcterms:W3CDTF">2009-10-14T07:22:37Z</dcterms:created>
  <dcterms:modified xsi:type="dcterms:W3CDTF">2020-01-01T15:10:35Z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TC102862081033</vt:lpwstr>
  </property>
  <property fmtid="{D5CDD505-2E9C-101B-9397-08002B2CF9AE}" pid="3" name="KSOProductBuildVer">
    <vt:lpwstr>2052-9.1.0.4843</vt:lpwstr>
  </property>
</Properties>
</file>

<file path=docProps/thumbnail.jpeg>
</file>